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F7565-FC74-4F22-8232-C7DA4600664D}"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CA7A8-6A06-4AF5-8F4E-A952C0E8A158}" type="slidenum">
              <a:rPr lang="en-US" smtClean="0"/>
              <a:t>‹#›</a:t>
            </a:fld>
            <a:endParaRPr lang="en-US"/>
          </a:p>
        </p:txBody>
      </p:sp>
    </p:spTree>
    <p:extLst>
      <p:ext uri="{BB962C8B-B14F-4D97-AF65-F5344CB8AC3E}">
        <p14:creationId xmlns:p14="http://schemas.microsoft.com/office/powerpoint/2010/main" val="267620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F7565-FC74-4F22-8232-C7DA4600664D}"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CA7A8-6A06-4AF5-8F4E-A952C0E8A158}" type="slidenum">
              <a:rPr lang="en-US" smtClean="0"/>
              <a:t>‹#›</a:t>
            </a:fld>
            <a:endParaRPr lang="en-US"/>
          </a:p>
        </p:txBody>
      </p:sp>
    </p:spTree>
    <p:extLst>
      <p:ext uri="{BB962C8B-B14F-4D97-AF65-F5344CB8AC3E}">
        <p14:creationId xmlns:p14="http://schemas.microsoft.com/office/powerpoint/2010/main" val="319047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F7565-FC74-4F22-8232-C7DA4600664D}"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CA7A8-6A06-4AF5-8F4E-A952C0E8A158}" type="slidenum">
              <a:rPr lang="en-US" smtClean="0"/>
              <a:t>‹#›</a:t>
            </a:fld>
            <a:endParaRPr lang="en-US"/>
          </a:p>
        </p:txBody>
      </p:sp>
    </p:spTree>
    <p:extLst>
      <p:ext uri="{BB962C8B-B14F-4D97-AF65-F5344CB8AC3E}">
        <p14:creationId xmlns:p14="http://schemas.microsoft.com/office/powerpoint/2010/main" val="269127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F7565-FC74-4F22-8232-C7DA4600664D}"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CA7A8-6A06-4AF5-8F4E-A952C0E8A158}" type="slidenum">
              <a:rPr lang="en-US" smtClean="0"/>
              <a:t>‹#›</a:t>
            </a:fld>
            <a:endParaRPr lang="en-US"/>
          </a:p>
        </p:txBody>
      </p:sp>
    </p:spTree>
    <p:extLst>
      <p:ext uri="{BB962C8B-B14F-4D97-AF65-F5344CB8AC3E}">
        <p14:creationId xmlns:p14="http://schemas.microsoft.com/office/powerpoint/2010/main" val="111664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F7565-FC74-4F22-8232-C7DA4600664D}"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CA7A8-6A06-4AF5-8F4E-A952C0E8A158}" type="slidenum">
              <a:rPr lang="en-US" smtClean="0"/>
              <a:t>‹#›</a:t>
            </a:fld>
            <a:endParaRPr lang="en-US"/>
          </a:p>
        </p:txBody>
      </p:sp>
    </p:spTree>
    <p:extLst>
      <p:ext uri="{BB962C8B-B14F-4D97-AF65-F5344CB8AC3E}">
        <p14:creationId xmlns:p14="http://schemas.microsoft.com/office/powerpoint/2010/main" val="25405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F7565-FC74-4F22-8232-C7DA4600664D}"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CA7A8-6A06-4AF5-8F4E-A952C0E8A158}" type="slidenum">
              <a:rPr lang="en-US" smtClean="0"/>
              <a:t>‹#›</a:t>
            </a:fld>
            <a:endParaRPr lang="en-US"/>
          </a:p>
        </p:txBody>
      </p:sp>
    </p:spTree>
    <p:extLst>
      <p:ext uri="{BB962C8B-B14F-4D97-AF65-F5344CB8AC3E}">
        <p14:creationId xmlns:p14="http://schemas.microsoft.com/office/powerpoint/2010/main" val="190072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F7565-FC74-4F22-8232-C7DA4600664D}"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CA7A8-6A06-4AF5-8F4E-A952C0E8A158}" type="slidenum">
              <a:rPr lang="en-US" smtClean="0"/>
              <a:t>‹#›</a:t>
            </a:fld>
            <a:endParaRPr lang="en-US"/>
          </a:p>
        </p:txBody>
      </p:sp>
    </p:spTree>
    <p:extLst>
      <p:ext uri="{BB962C8B-B14F-4D97-AF65-F5344CB8AC3E}">
        <p14:creationId xmlns:p14="http://schemas.microsoft.com/office/powerpoint/2010/main" val="150096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F7565-FC74-4F22-8232-C7DA4600664D}"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CA7A8-6A06-4AF5-8F4E-A952C0E8A158}" type="slidenum">
              <a:rPr lang="en-US" smtClean="0"/>
              <a:t>‹#›</a:t>
            </a:fld>
            <a:endParaRPr lang="en-US"/>
          </a:p>
        </p:txBody>
      </p:sp>
    </p:spTree>
    <p:extLst>
      <p:ext uri="{BB962C8B-B14F-4D97-AF65-F5344CB8AC3E}">
        <p14:creationId xmlns:p14="http://schemas.microsoft.com/office/powerpoint/2010/main" val="980021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F7565-FC74-4F22-8232-C7DA4600664D}"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CA7A8-6A06-4AF5-8F4E-A952C0E8A158}" type="slidenum">
              <a:rPr lang="en-US" smtClean="0"/>
              <a:t>‹#›</a:t>
            </a:fld>
            <a:endParaRPr lang="en-US"/>
          </a:p>
        </p:txBody>
      </p:sp>
    </p:spTree>
    <p:extLst>
      <p:ext uri="{BB962C8B-B14F-4D97-AF65-F5344CB8AC3E}">
        <p14:creationId xmlns:p14="http://schemas.microsoft.com/office/powerpoint/2010/main" val="131134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F7565-FC74-4F22-8232-C7DA4600664D}"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CA7A8-6A06-4AF5-8F4E-A952C0E8A158}" type="slidenum">
              <a:rPr lang="en-US" smtClean="0"/>
              <a:t>‹#›</a:t>
            </a:fld>
            <a:endParaRPr lang="en-US"/>
          </a:p>
        </p:txBody>
      </p:sp>
    </p:spTree>
    <p:extLst>
      <p:ext uri="{BB962C8B-B14F-4D97-AF65-F5344CB8AC3E}">
        <p14:creationId xmlns:p14="http://schemas.microsoft.com/office/powerpoint/2010/main" val="135783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F7565-FC74-4F22-8232-C7DA4600664D}"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CA7A8-6A06-4AF5-8F4E-A952C0E8A158}" type="slidenum">
              <a:rPr lang="en-US" smtClean="0"/>
              <a:t>‹#›</a:t>
            </a:fld>
            <a:endParaRPr lang="en-US"/>
          </a:p>
        </p:txBody>
      </p:sp>
    </p:spTree>
    <p:extLst>
      <p:ext uri="{BB962C8B-B14F-4D97-AF65-F5344CB8AC3E}">
        <p14:creationId xmlns:p14="http://schemas.microsoft.com/office/powerpoint/2010/main" val="378703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F7565-FC74-4F22-8232-C7DA4600664D}" type="datetimeFigureOut">
              <a:rPr lang="en-US" smtClean="0"/>
              <a:t>7/22/2016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CA7A8-6A06-4AF5-8F4E-A952C0E8A158}" type="slidenum">
              <a:rPr lang="en-US" smtClean="0"/>
              <a:t>‹#›</a:t>
            </a:fld>
            <a:endParaRPr lang="en-US"/>
          </a:p>
        </p:txBody>
      </p:sp>
    </p:spTree>
    <p:extLst>
      <p:ext uri="{BB962C8B-B14F-4D97-AF65-F5344CB8AC3E}">
        <p14:creationId xmlns:p14="http://schemas.microsoft.com/office/powerpoint/2010/main" val="325005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Exercise 7</a:t>
            </a:r>
            <a:endParaRPr lang="en-US" dirty="0"/>
          </a:p>
        </p:txBody>
      </p:sp>
      <p:sp>
        <p:nvSpPr>
          <p:cNvPr id="3" name="Subtitle 2"/>
          <p:cNvSpPr>
            <a:spLocks noGrp="1"/>
          </p:cNvSpPr>
          <p:nvPr>
            <p:ph type="subTitle" idx="1"/>
          </p:nvPr>
        </p:nvSpPr>
        <p:spPr/>
        <p:txBody>
          <a:bodyPr/>
          <a:lstStyle/>
          <a:p>
            <a:r>
              <a:rPr lang="en-US" dirty="0" smtClean="0"/>
              <a:t>Seed Plant Diversity</a:t>
            </a:r>
            <a:endParaRPr lang="en-US" dirty="0"/>
          </a:p>
        </p:txBody>
      </p:sp>
    </p:spTree>
    <p:extLst>
      <p:ext uri="{BB962C8B-B14F-4D97-AF65-F5344CB8AC3E}">
        <p14:creationId xmlns:p14="http://schemas.microsoft.com/office/powerpoint/2010/main" val="4053213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Lily Flower Cross Section </a:t>
            </a:r>
            <a:endParaRPr lang="en-US" dirty="0"/>
          </a:p>
        </p:txBody>
      </p:sp>
      <p:pic>
        <p:nvPicPr>
          <p:cNvPr id="7170" name="Picture 2" descr="C:\Users\djokine\Documents\111-112 Manual\website 111\Seed Plants\Lily cross section.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295400" y="1428750"/>
            <a:ext cx="642620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Lily Anther 40X</a:t>
            </a:r>
            <a:endParaRPr lang="en-US" dirty="0"/>
          </a:p>
        </p:txBody>
      </p:sp>
      <p:pic>
        <p:nvPicPr>
          <p:cNvPr id="8194" name="Picture 2" descr="C:\Users\djokine\Documents\111-112 Manual\website 111\Seed Plants\Lily anther 40X.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295400" y="1295400"/>
            <a:ext cx="657225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960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Lily Anther 100X</a:t>
            </a:r>
            <a:endParaRPr lang="en-US" dirty="0"/>
          </a:p>
        </p:txBody>
      </p:sp>
      <p:pic>
        <p:nvPicPr>
          <p:cNvPr id="9218" name="Picture 2" descr="C:\Users\djokine\Documents\111-112 Manual\website 111\Seed Plants\Lily anther 100X.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26127" y="1295400"/>
            <a:ext cx="657225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44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74638"/>
            <a:ext cx="8229600" cy="6202362"/>
          </a:xfrm>
        </p:spPr>
        <p:txBody>
          <a:bodyPr>
            <a:normAutofit/>
          </a:bodyPr>
          <a:lstStyle/>
          <a:p>
            <a:pPr algn="l"/>
            <a:r>
              <a:rPr lang="en-US" sz="2000" dirty="0"/>
              <a:t>Labs 6 and 7 follow the evolutionary relationships among members of the </a:t>
            </a:r>
            <a:r>
              <a:rPr lang="en-US" sz="2000" dirty="0" smtClean="0"/>
              <a:t>Plant Kingdom, including their algal relatives. </a:t>
            </a:r>
            <a:r>
              <a:rPr lang="en-US" sz="2000" dirty="0"/>
              <a:t>Lab </a:t>
            </a:r>
            <a:r>
              <a:rPr lang="en-US" sz="2000" dirty="0" smtClean="0"/>
              <a:t>7 </a:t>
            </a:r>
            <a:r>
              <a:rPr lang="en-US" sz="2000" dirty="0"/>
              <a:t>examines the </a:t>
            </a:r>
            <a:r>
              <a:rPr lang="en-US" sz="2000" dirty="0" smtClean="0"/>
              <a:t>plants that produce seeds. </a:t>
            </a:r>
            <a:r>
              <a:rPr lang="en-US" sz="2000" dirty="0"/>
              <a:t>You should be able to classify these specimens into their respective phyla. As you look at these specimens and identify </a:t>
            </a:r>
            <a:r>
              <a:rPr lang="en-US" sz="2000" dirty="0" smtClean="0"/>
              <a:t>their parts, </a:t>
            </a:r>
            <a:r>
              <a:rPr lang="en-US" sz="2000" dirty="0"/>
              <a:t>keep in mind the basic pattern of the alternation of generations and the changes that have occurred to allow plants to live on land. For example, </a:t>
            </a:r>
            <a:r>
              <a:rPr lang="en-US" sz="2000" dirty="0" smtClean="0"/>
              <a:t>in addition to identifying structure and function, ask yourself questions such as, </a:t>
            </a:r>
            <a:r>
              <a:rPr lang="en-US" sz="2000" dirty="0"/>
              <a:t>"Is this structure part of a sporophyte or a gametophyte</a:t>
            </a:r>
            <a:r>
              <a:rPr lang="en-US" sz="2000" dirty="0" smtClean="0"/>
              <a:t>?“, “Are the cells haploid or diploid?” </a:t>
            </a:r>
            <a:r>
              <a:rPr lang="en-US" sz="2000" dirty="0"/>
              <a:t>and "Are any of these structures adaptations to living on land?" </a:t>
            </a:r>
          </a:p>
        </p:txBody>
      </p:sp>
    </p:spTree>
    <p:extLst>
      <p:ext uri="{BB962C8B-B14F-4D97-AF65-F5344CB8AC3E}">
        <p14:creationId xmlns:p14="http://schemas.microsoft.com/office/powerpoint/2010/main" val="38527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Pine Branch</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295400" y="1371600"/>
            <a:ext cx="6705600" cy="5029200"/>
          </a:xfrm>
          <a:prstGeom prst="rect">
            <a:avLst/>
          </a:prstGeom>
        </p:spPr>
      </p:pic>
    </p:spTree>
    <p:extLst>
      <p:ext uri="{BB962C8B-B14F-4D97-AF65-F5344CB8AC3E}">
        <p14:creationId xmlns:p14="http://schemas.microsoft.com/office/powerpoint/2010/main" val="341570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Pollen Cone </a:t>
            </a:r>
            <a:r>
              <a:rPr lang="en-US" dirty="0"/>
              <a:t>L</a:t>
            </a:r>
            <a:r>
              <a:rPr lang="en-US" dirty="0" smtClean="0"/>
              <a:t>ongitudinal </a:t>
            </a:r>
            <a:r>
              <a:rPr lang="en-US" dirty="0"/>
              <a:t>S</a:t>
            </a:r>
            <a:r>
              <a:rPr lang="en-US" dirty="0" smtClean="0"/>
              <a:t>ection</a:t>
            </a:r>
            <a:endParaRPr lang="en-US" dirty="0"/>
          </a:p>
        </p:txBody>
      </p:sp>
      <p:pic>
        <p:nvPicPr>
          <p:cNvPr id="1026" name="Picture 2" descr="C:\Users\djokine\Documents\111-112 Manual\website 111\Seed Plants\Pine microsporangiate cone.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71600" y="1600200"/>
            <a:ext cx="6604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60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Pollen Cone 100X</a:t>
            </a:r>
            <a:endParaRPr lang="en-US" dirty="0"/>
          </a:p>
        </p:txBody>
      </p:sp>
      <p:pic>
        <p:nvPicPr>
          <p:cNvPr id="2050" name="Picture 2" descr="C:\Users\djokine\Documents\111-112 Manual\website 111\Seed Plants\Pine microsporangium 4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267450" cy="501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42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Pine Pollen 400X</a:t>
            </a:r>
            <a:endParaRPr lang="en-US" dirty="0"/>
          </a:p>
        </p:txBody>
      </p:sp>
      <p:pic>
        <p:nvPicPr>
          <p:cNvPr id="3074" name="Picture 2" descr="C:\Users\djokine\Documents\111-112 Manual\website 111\Seed Plants\pine pollen.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295400" y="1371600"/>
            <a:ext cx="6419850" cy="513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11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1143000"/>
          </a:xfrm>
        </p:spPr>
        <p:txBody>
          <a:bodyPr>
            <a:normAutofit fontScale="90000"/>
          </a:bodyPr>
          <a:lstStyle/>
          <a:p>
            <a:r>
              <a:rPr lang="en-US" dirty="0" smtClean="0"/>
              <a:t>Pine Ovulate Cone Longitudinal Section</a:t>
            </a:r>
            <a:endParaRPr lang="en-US" dirty="0"/>
          </a:p>
        </p:txBody>
      </p:sp>
      <p:pic>
        <p:nvPicPr>
          <p:cNvPr id="4098" name="Picture 2" descr="C:\Users\djokine\Documents\111-112 Manual\website 111\Seed Plants\Pine ovulate con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66800" y="1295400"/>
            <a:ext cx="698500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707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Pine Ovule 20X</a:t>
            </a:r>
            <a:endParaRPr lang="en-US" dirty="0"/>
          </a:p>
        </p:txBody>
      </p:sp>
      <p:pic>
        <p:nvPicPr>
          <p:cNvPr id="5122" name="Picture 2" descr="C:\Users\djokine\Documents\111-112 Manual\website 111\Seed Plants\Pine ovule 20X.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19200" y="137160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17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Pine Ovule 40X</a:t>
            </a:r>
            <a:endParaRPr lang="en-US" dirty="0"/>
          </a:p>
        </p:txBody>
      </p:sp>
      <p:pic>
        <p:nvPicPr>
          <p:cNvPr id="6146" name="Picture 2" descr="C:\Users\djokine\Documents\111-112 Manual\website 111\Seed Plants\Pine ovule 40X.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219200" y="1295400"/>
            <a:ext cx="6610350" cy="5288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861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166</Words>
  <Application>Microsoft Office PowerPoint</Application>
  <PresentationFormat>On-screen Show (4:3)</PresentationFormat>
  <Paragraphs>13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Exercise 7</vt:lpstr>
      <vt:lpstr>Labs 6 and 7 follow the evolutionary relationships among members of the Plant Kingdom, including their algal relatives. Lab 7 examines the plants that produce seeds. You should be able to classify these specimens into their respective phyla. As you look at these specimens and identify their parts, keep in mind the basic pattern of the alternation of generations and the changes that have occurred to allow plants to live on land. For example, in addition to identifying structure and function, ask yourself questions such as, "Is this structure part of a sporophyte or a gametophyte?“, “Are the cells haploid or diploid?” and "Are any of these structures adaptations to living on land?" </vt:lpstr>
      <vt:lpstr>Pine Branch</vt:lpstr>
      <vt:lpstr>Pollen Cone Longitudinal Section</vt:lpstr>
      <vt:lpstr>Pollen Cone 100X</vt:lpstr>
      <vt:lpstr>Pine Pollen 400X</vt:lpstr>
      <vt:lpstr>Pine Ovulate Cone Longitudinal Section</vt:lpstr>
      <vt:lpstr>Pine Ovule 20X</vt:lpstr>
      <vt:lpstr>Pine Ovule 40X</vt:lpstr>
      <vt:lpstr>Lily Flower Cross Section </vt:lpstr>
      <vt:lpstr>Lily Anther 40X</vt:lpstr>
      <vt:lpstr>Lily Anther 100X</vt:lpstr>
    </vt:vector>
  </TitlesOfParts>
  <Company>Loyola University Chicago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7</dc:title>
  <dc:creator>Jokinen, Diane</dc:creator>
  <cp:lastModifiedBy>Jokinen, Diane</cp:lastModifiedBy>
  <cp:revision>3</cp:revision>
  <dcterms:created xsi:type="dcterms:W3CDTF">2016-07-21T19:39:00Z</dcterms:created>
  <dcterms:modified xsi:type="dcterms:W3CDTF">2016-07-22T19:41:14Z</dcterms:modified>
</cp:coreProperties>
</file>